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275" r:id="rId7"/>
    <p:sldId id="277" r:id="rId8"/>
    <p:sldId id="276" r:id="rId9"/>
    <p:sldId id="288" r:id="rId10"/>
    <p:sldId id="296" r:id="rId11"/>
    <p:sldId id="260" r:id="rId12"/>
    <p:sldId id="271" r:id="rId13"/>
    <p:sldId id="299" r:id="rId14"/>
    <p:sldId id="261" r:id="rId15"/>
    <p:sldId id="279" r:id="rId16"/>
    <p:sldId id="270" r:id="rId17"/>
    <p:sldId id="278" r:id="rId18"/>
    <p:sldId id="292" r:id="rId19"/>
    <p:sldId id="293" r:id="rId20"/>
    <p:sldId id="294" r:id="rId21"/>
    <p:sldId id="310" r:id="rId22"/>
    <p:sldId id="280" r:id="rId23"/>
    <p:sldId id="282" r:id="rId24"/>
    <p:sldId id="283" r:id="rId25"/>
    <p:sldId id="285" r:id="rId26"/>
    <p:sldId id="286" r:id="rId27"/>
    <p:sldId id="289" r:id="rId28"/>
    <p:sldId id="287" r:id="rId29"/>
    <p:sldId id="295" r:id="rId30"/>
    <p:sldId id="298" r:id="rId31"/>
    <p:sldId id="311" r:id="rId32"/>
    <p:sldId id="300" r:id="rId33"/>
    <p:sldId id="305" r:id="rId34"/>
    <p:sldId id="301" r:id="rId35"/>
    <p:sldId id="302" r:id="rId36"/>
    <p:sldId id="308" r:id="rId37"/>
    <p:sldId id="306" r:id="rId38"/>
    <p:sldId id="307" r:id="rId39"/>
    <p:sldId id="257" r:id="rId40"/>
    <p:sldId id="258" r:id="rId41"/>
    <p:sldId id="284" r:id="rId42"/>
    <p:sldId id="263" r:id="rId43"/>
    <p:sldId id="291" r:id="rId44"/>
    <p:sldId id="309" r:id="rId45"/>
    <p:sldId id="29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wmf>
</file>

<file path=ppt/media/image11.wmf>
</file>

<file path=ppt/media/image12.png>
</file>

<file path=ppt/media/image13.png>
</file>

<file path=ppt/media/image14.png>
</file>

<file path=ppt/media/image15.png>
</file>

<file path=ppt/media/image16.wmf>
</file>

<file path=ppt/media/image17.png>
</file>

<file path=ppt/media/image18.wm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png>
</file>

<file path=ppt/media/image48.wmf>
</file>

<file path=ppt/media/image49.wmf>
</file>

<file path=ppt/media/image5.wmf>
</file>

<file path=ppt/media/image50.wmf>
</file>

<file path=ppt/media/image51.wmf>
</file>

<file path=ppt/media/image52.wmf>
</file>

<file path=ppt/media/image53.wmf>
</file>

<file path=ppt/media/image54.png>
</file>

<file path=ppt/media/image55.wmf>
</file>

<file path=ppt/media/image56.wmf>
</file>

<file path=ppt/media/image57.png>
</file>

<file path=ppt/media/image58.png>
</file>

<file path=ppt/media/image59.png>
</file>

<file path=ppt/media/image6.wmf>
</file>

<file path=ppt/media/image60.png>
</file>

<file path=ppt/media/image7.wm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5/9/2023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4.wmf"/><Relationship Id="rId7"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5.wmf"/><Relationship Id="rId4" Type="http://schemas.openxmlformats.org/officeDocument/2006/relationships/oleObject" Target="../embeddings/oleObject2.bin"/><Relationship Id="rId9" Type="http://schemas.openxmlformats.org/officeDocument/2006/relationships/image" Target="../media/image7.wmf"/></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wmf"/><Relationship Id="rId5" Type="http://schemas.openxmlformats.org/officeDocument/2006/relationships/oleObject" Target="../embeddings/oleObject6.bin"/><Relationship Id="rId4" Type="http://schemas.openxmlformats.org/officeDocument/2006/relationships/image" Target="../media/image10.wmf"/></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wmf"/></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github.com/qdrant/qdrant-web-ui"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4" Type="http://schemas.openxmlformats.org/officeDocument/2006/relationships/hyperlink" Target="https://devblogs.microsoft.com/semantic-kernel/qdran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wmf"/><Relationship Id="rId7" Type="http://schemas.openxmlformats.org/officeDocument/2006/relationships/image" Target="../media/image39.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8.wmf"/><Relationship Id="rId4" Type="http://schemas.openxmlformats.org/officeDocument/2006/relationships/oleObject" Target="../embeddings/oleObject10.bin"/></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40.wmf"/><Relationship Id="rId7" Type="http://schemas.openxmlformats.org/officeDocument/2006/relationships/image" Target="../media/image42.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1.wmf"/><Relationship Id="rId4" Type="http://schemas.openxmlformats.org/officeDocument/2006/relationships/oleObject" Target="../embeddings/oleObject13.bin"/><Relationship Id="rId9" Type="http://schemas.openxmlformats.org/officeDocument/2006/relationships/image" Target="../media/image43.wmf"/></Relationships>
</file>

<file path=ppt/slides/_rels/slide3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4.wmf"/><Relationship Id="rId7" Type="http://schemas.openxmlformats.org/officeDocument/2006/relationships/image" Target="../media/image46.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5.wmf"/><Relationship Id="rId4" Type="http://schemas.openxmlformats.org/officeDocument/2006/relationships/oleObject" Target="../embeddings/oleObject17.bin"/></Relationships>
</file>

<file path=ppt/slides/_rels/slide36.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8.wmf"/><Relationship Id="rId7" Type="http://schemas.openxmlformats.org/officeDocument/2006/relationships/image" Target="../media/image50.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9.wmf"/><Relationship Id="rId4" Type="http://schemas.openxmlformats.org/officeDocument/2006/relationships/oleObject" Target="../embeddings/oleObject20.bin"/><Relationship Id="rId9" Type="http://schemas.openxmlformats.org/officeDocument/2006/relationships/image" Target="../media/image51.wmf"/></Relationships>
</file>

<file path=ppt/slides/_rels/slide37.xml.rels><?xml version="1.0" encoding="UTF-8" standalone="yes"?>
<Relationships xmlns="http://schemas.openxmlformats.org/package/2006/relationships"><Relationship Id="rId3" Type="http://schemas.openxmlformats.org/officeDocument/2006/relationships/image" Target="../media/image52.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3.wmf"/></Relationships>
</file>

<file path=ppt/slides/_rels/slide39.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6.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5.wmf"/><Relationship Id="rId4" Type="http://schemas.openxmlformats.org/officeDocument/2006/relationships/oleObject" Target="../embeddings/oleObject25.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RediSearch/RediSearch/blob/master/docs/docs/vecsim-hybrid_queries_examples.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endParaRPr lang="en-US" altLang="zh-CN" dirty="0">
              <a:latin typeface="微软雅黑" panose="020B0503020204020204" pitchFamily="34" charset="-122"/>
              <a:ea typeface="微软雅黑" panose="020B0503020204020204" pitchFamily="34" charset="-122"/>
            </a:endParaRPr>
          </a:p>
          <a:p>
            <a:pPr algn="r"/>
            <a:r>
              <a:rPr lang="zh-CN" altLang="en-US" b="1" dirty="0">
                <a:solidFill>
                  <a:srgbClr val="0070C0"/>
                </a:solidFill>
                <a:latin typeface="微软雅黑" panose="020B0503020204020204" pitchFamily="34" charset="-122"/>
                <a:ea typeface="微软雅黑" panose="020B0503020204020204" pitchFamily="34" charset="-122"/>
              </a:rPr>
              <a:t>于斯人也</a:t>
            </a:r>
            <a:endParaRPr lang="en-US" altLang="zh-CN" b="1" dirty="0">
              <a:solidFill>
                <a:srgbClr val="0070C0"/>
              </a:solidFill>
              <a:latin typeface="微软雅黑" panose="020B0503020204020204" pitchFamily="34" charset="-122"/>
              <a:ea typeface="微软雅黑" panose="020B0503020204020204" pitchFamily="34" charset="-122"/>
            </a:endParaRPr>
          </a:p>
          <a:p>
            <a:pPr algn="r"/>
            <a:r>
              <a:rPr lang="en-US" altLang="zh-CN" b="1" dirty="0" err="1">
                <a:solidFill>
                  <a:srgbClr val="0070C0"/>
                </a:solidFill>
                <a:latin typeface="微软雅黑" panose="020B0503020204020204" pitchFamily="34" charset="-122"/>
                <a:ea typeface="微软雅黑" panose="020B0503020204020204" pitchFamily="34" charset="-122"/>
              </a:rPr>
              <a:t>AwesomeYuer@Microshaoft</a:t>
            </a:r>
            <a:endParaRPr 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592183"/>
          </a:xfrm>
        </p:spPr>
        <p:txBody>
          <a:bodyPr>
            <a:normAutofit/>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87680"/>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随机向量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 </a:t>
            </a:r>
            <a:r>
              <a:rPr lang="zh-CN" altLang="en-US" sz="900" b="1" dirty="0">
                <a:latin typeface="微软雅黑" panose="020B0503020204020204" pitchFamily="34" charset="-122"/>
                <a:ea typeface="微软雅黑" panose="020B0503020204020204" pitchFamily="34" charset="-122"/>
              </a:rPr>
              <a:t>相关优化索引，按与随机查询向量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a:t>
            </a:r>
            <a:r>
              <a:rPr lang="zh-CN" altLang="en-US" sz="900" b="1" dirty="0">
                <a:highlight>
                  <a:srgbClr val="FFFF00"/>
                </a:highlight>
                <a:latin typeface="微软雅黑" panose="020B0503020204020204" pitchFamily="34" charset="-122"/>
                <a:ea typeface="微软雅黑" panose="020B0503020204020204" pitchFamily="34" charset="-122"/>
              </a:rPr>
              <a:t>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a:t>
            </a:r>
            <a:r>
              <a:rPr lang="zh-CN" altLang="en-US" sz="900" b="1" dirty="0">
                <a:latin typeface="微软雅黑" panose="020B0503020204020204" pitchFamily="34" charset="-122"/>
                <a:ea typeface="微软雅黑" panose="020B0503020204020204" pitchFamily="34" charset="-122"/>
              </a:rPr>
              <a:t> 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a:latin typeface="微软雅黑" panose="020B0503020204020204" pitchFamily="34" charset="-122"/>
                <a:ea typeface="微软雅黑" panose="020B0503020204020204" pitchFamily="34" charset="-122"/>
              </a:rPr>
              <a:t>Milvus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距离 正序</a:t>
            </a:r>
            <a:r>
              <a:rPr lang="zh-CN" altLang="en-US" sz="900" b="1" dirty="0">
                <a:highlight>
                  <a:srgbClr val="FFFF00"/>
                </a:highlight>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highlight>
                  <a:srgbClr val="FFFF00"/>
                </a:highlight>
                <a:latin typeface="微软雅黑" panose="020B0503020204020204" pitchFamily="34" charset="-122"/>
                <a:ea typeface="微软雅黑" panose="020B0503020204020204" pitchFamily="34" charset="-122"/>
              </a:rPr>
              <a:t>压测</a:t>
            </a:r>
            <a:r>
              <a:rPr lang="en-US" altLang="zh-CN" sz="1200" b="1" dirty="0">
                <a:highlight>
                  <a:srgbClr val="FFFF00"/>
                </a:highlight>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单元性能测试</a:t>
            </a:r>
            <a:r>
              <a:rPr lang="en-US" altLang="zh-CN" sz="120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BenchmarkDotNet</a:t>
            </a:r>
            <a:endParaRPr lang="en-US" altLang="zh-CN" sz="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highlight>
                  <a:srgbClr val="FFFF00"/>
                </a:highlight>
                <a:latin typeface="微软雅黑" panose="020B0503020204020204" pitchFamily="34" charset="-122"/>
                <a:ea typeface="微软雅黑" panose="020B0503020204020204" pitchFamily="34" charset="-122"/>
              </a:rPr>
              <a:t>200</a:t>
            </a:r>
            <a:r>
              <a:rPr lang="zh-CN" altLang="en-US" b="1" dirty="0">
                <a:highlight>
                  <a:srgbClr val="FFFF00"/>
                </a:highlight>
                <a:latin typeface="微软雅黑" panose="020B0503020204020204" pitchFamily="34" charset="-122"/>
                <a:ea typeface="微软雅黑" panose="020B0503020204020204" pitchFamily="34" charset="-122"/>
              </a:rPr>
              <a:t>字</a:t>
            </a:r>
            <a:r>
              <a:rPr lang="en-US" altLang="zh-CN" b="1" dirty="0">
                <a:highlight>
                  <a:srgbClr val="FFFF00"/>
                </a:highlight>
                <a:latin typeface="微软雅黑" panose="020B0503020204020204" pitchFamily="34" charset="-122"/>
                <a:ea typeface="微软雅黑" panose="020B0503020204020204" pitchFamily="34" charset="-122"/>
              </a:rPr>
              <a:t>/</a:t>
            </a:r>
            <a:r>
              <a:rPr lang="zh-CN" altLang="en-US" b="1" dirty="0">
                <a:highlight>
                  <a:srgbClr val="FFFF00"/>
                </a:highlight>
                <a:latin typeface="微软雅黑" panose="020B0503020204020204" pitchFamily="34" charset="-122"/>
                <a:ea typeface="微软雅黑" panose="020B0503020204020204" pitchFamily="34" charset="-122"/>
              </a:rPr>
              <a:t>向量</a:t>
            </a:r>
            <a:endParaRPr lang="en-US" altLang="zh-CN" b="1" dirty="0">
              <a:highlight>
                <a:srgbClr val="FFFF00"/>
              </a:highlight>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911223"/>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胡总赞助 </a:t>
            </a:r>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预存随机向量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9823" y="464079"/>
            <a:ext cx="10515600" cy="537408"/>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p:txBody>
          <a:bodyPr/>
          <a:lstStyle/>
          <a:p>
            <a:r>
              <a:rPr lang="zh-CN" altLang="en-US" dirty="0"/>
              <a:t>特别鸣谢</a:t>
            </a:r>
            <a:endParaRPr lang="en-US"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8596668" cy="4543488"/>
          </a:xfrm>
        </p:spPr>
        <p:txBody>
          <a:bodyPr>
            <a:norm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哈维尔 胡</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给予小范围分享机会</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善意的灵魂拷问</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向量索引相关</a:t>
            </a:r>
            <a:r>
              <a:rPr lang="zh-CN" altLang="en-US" dirty="0">
                <a:highlight>
                  <a:srgbClr val="FFFF00"/>
                </a:highlight>
                <a:latin typeface="微软雅黑" panose="020B0503020204020204" pitchFamily="34" charset="-122"/>
                <a:ea typeface="微软雅黑" panose="020B0503020204020204" pitchFamily="34" charset="-122"/>
              </a:rPr>
              <a:t>科学</a:t>
            </a:r>
            <a:r>
              <a:rPr lang="zh-CN" altLang="en-US" dirty="0">
                <a:latin typeface="微软雅黑" panose="020B0503020204020204" pitchFamily="34" charset="-122"/>
                <a:ea typeface="微软雅黑" panose="020B0503020204020204" pitchFamily="34" charset="-122"/>
              </a:rPr>
              <a:t>问题，使我这个</a:t>
            </a:r>
            <a:r>
              <a:rPr lang="zh-CN" altLang="en-US" dirty="0">
                <a:highlight>
                  <a:srgbClr val="FFFF00"/>
                </a:highlight>
                <a:latin typeface="微软雅黑" panose="020B0503020204020204" pitchFamily="34" charset="-122"/>
                <a:ea typeface="微软雅黑" panose="020B0503020204020204" pitchFamily="34" charset="-122"/>
              </a:rPr>
              <a:t>科技</a:t>
            </a:r>
            <a:r>
              <a:rPr lang="zh-CN" altLang="en-US" dirty="0">
                <a:latin typeface="微软雅黑" panose="020B0503020204020204" pitchFamily="34" charset="-122"/>
                <a:ea typeface="微软雅黑" panose="020B0503020204020204" pitchFamily="34" charset="-122"/>
              </a:rPr>
              <a:t>从业者力不从心</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 </a:t>
            </a:r>
            <a:r>
              <a:rPr lang="en-US" altLang="zh-CN" dirty="0">
                <a:latin typeface="微软雅黑" panose="020B0503020204020204" pitchFamily="34" charset="-122"/>
                <a:ea typeface="微软雅黑" panose="020B0503020204020204" pitchFamily="34" charset="-122"/>
              </a:rPr>
              <a:t>11</a:t>
            </a:r>
            <a:r>
              <a:rPr lang="zh-CN" altLang="en-US">
                <a:latin typeface="微软雅黑" panose="020B0503020204020204" pitchFamily="34" charset="-122"/>
                <a:ea typeface="微软雅黑" panose="020B0503020204020204" pitchFamily="34" charset="-122"/>
              </a:rPr>
              <a:t>万</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赞助高性能 </a:t>
            </a:r>
            <a:r>
              <a:rPr lang="en-US" altLang="zh-CN" dirty="0">
                <a:latin typeface="微软雅黑" panose="020B0503020204020204" pitchFamily="34" charset="-122"/>
                <a:ea typeface="微软雅黑" panose="020B0503020204020204" pitchFamily="34" charset="-122"/>
              </a:rPr>
              <a:t>Azure </a:t>
            </a:r>
            <a:r>
              <a:rPr lang="zh-CN" altLang="en-US" dirty="0">
                <a:latin typeface="微软雅黑" panose="020B0503020204020204" pitchFamily="34" charset="-122"/>
                <a:ea typeface="微软雅黑" panose="020B0503020204020204" pitchFamily="34" charset="-122"/>
              </a:rPr>
              <a:t>虚机 </a:t>
            </a:r>
            <a:r>
              <a:rPr lang="en-US" altLang="zh-CN" dirty="0">
                <a:latin typeface="微软雅黑" panose="020B0503020204020204" pitchFamily="34" charset="-122"/>
                <a:ea typeface="微软雅黑" panose="020B0503020204020204" pitchFamily="34" charset="-122"/>
              </a:rPr>
              <a:t>24 </a:t>
            </a:r>
            <a:r>
              <a:rPr lang="zh-CN" altLang="en-US" dirty="0">
                <a:latin typeface="微软雅黑" panose="020B0503020204020204" pitchFamily="34" charset="-122"/>
                <a:ea typeface="微软雅黑" panose="020B0503020204020204" pitchFamily="34" charset="-122"/>
              </a:rPr>
              <a:t>小时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提供评测范围线索</a:t>
            </a:r>
            <a:endParaRPr lang="en-US" altLang="zh-CN" dirty="0">
              <a:latin typeface="微软雅黑" panose="020B0503020204020204" pitchFamily="34" charset="-122"/>
              <a:ea typeface="微软雅黑" panose="020B0503020204020204" pitchFamily="34" charset="-122"/>
            </a:endParaRPr>
          </a:p>
          <a:p>
            <a:pPr lvl="1"/>
            <a:r>
              <a:rPr lang="zh-CN" altLang="en-US" sz="2400" b="1" dirty="0">
                <a:solidFill>
                  <a:srgbClr val="FF0000"/>
                </a:solidFill>
                <a:latin typeface="微软雅黑" panose="020B0503020204020204" pitchFamily="34" charset="-122"/>
                <a:ea typeface="微软雅黑" panose="020B0503020204020204" pitchFamily="34" charset="-122"/>
              </a:rPr>
              <a:t>推荐至 </a:t>
            </a:r>
            <a:r>
              <a:rPr lang="en-US" altLang="zh-CN" sz="2400" b="1" dirty="0">
                <a:solidFill>
                  <a:srgbClr val="FF0000"/>
                </a:solidFill>
                <a:latin typeface="微软雅黑" panose="020B0503020204020204" pitchFamily="34" charset="-122"/>
                <a:ea typeface="微软雅黑" panose="020B0503020204020204" pitchFamily="34" charset="-122"/>
              </a:rPr>
              <a:t>OpenAI </a:t>
            </a:r>
            <a:r>
              <a:rPr lang="zh-CN" altLang="en-US" sz="2400" b="1" dirty="0">
                <a:solidFill>
                  <a:srgbClr val="FF0000"/>
                </a:solidFill>
                <a:latin typeface="微软雅黑" panose="020B0503020204020204" pitchFamily="34" charset="-122"/>
                <a:ea typeface="微软雅黑" panose="020B0503020204020204" pitchFamily="34" charset="-122"/>
              </a:rPr>
              <a:t>系列分享</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内容有些枯燥，</a:t>
            </a:r>
            <a:r>
              <a:rPr lang="en-US" altLang="zh-CN" sz="2200" b="1" dirty="0">
                <a:solidFill>
                  <a:srgbClr val="FF0000"/>
                </a:solidFill>
                <a:latin typeface="微软雅黑" panose="020B0503020204020204" pitchFamily="34" charset="-122"/>
                <a:ea typeface="微软雅黑" panose="020B0503020204020204" pitchFamily="34" charset="-122"/>
              </a:rPr>
              <a:t>Level 100</a:t>
            </a:r>
          </a:p>
          <a:p>
            <a:pPr lvl="2"/>
            <a:r>
              <a:rPr lang="zh-CN" altLang="en-US" sz="2200" b="1" dirty="0">
                <a:solidFill>
                  <a:srgbClr val="FF0000"/>
                </a:solidFill>
                <a:latin typeface="微软雅黑" panose="020B0503020204020204" pitchFamily="34" charset="-122"/>
                <a:ea typeface="微软雅黑" panose="020B0503020204020204" pitchFamily="34" charset="-122"/>
              </a:rPr>
              <a:t>抛砖引玉、班门弄斧</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请大家斧正</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54817" y="663821"/>
            <a:ext cx="11418873" cy="6143896"/>
          </a:xfrm>
        </p:spPr>
        <p:txBody>
          <a:bodyPr>
            <a:normAutofit fontScale="25000" lnSpcReduction="20000"/>
          </a:bodyPr>
          <a:lstStyle/>
          <a:p>
            <a:r>
              <a:rPr lang="zh-CN" altLang="en-US" sz="9600" dirty="0">
                <a:latin typeface="微软雅黑" panose="020B0503020204020204" pitchFamily="34" charset="-122"/>
                <a:ea typeface="微软雅黑" panose="020B0503020204020204" pitchFamily="34" charset="-122"/>
              </a:rPr>
              <a:t>虽然</a:t>
            </a:r>
            <a:endParaRPr lang="en-US" altLang="zh-CN" sz="96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扩展支持向量相似度相关的比较多的标量度量函数</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开发生态完善：使用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语句查询</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承诺</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召回率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精确率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准确率：</a:t>
            </a:r>
            <a:r>
              <a:rPr lang="en-US" altLang="zh-CN" sz="6400" dirty="0">
                <a:latin typeface="微软雅黑" panose="020B0503020204020204" pitchFamily="34" charset="-122"/>
                <a:ea typeface="微软雅黑" panose="020B0503020204020204" pitchFamily="34" charset="-122"/>
              </a:rPr>
              <a:t>100%</a:t>
            </a:r>
          </a:p>
          <a:p>
            <a:r>
              <a:rPr lang="zh-CN" altLang="en-US" sz="9600" b="1" dirty="0">
                <a:solidFill>
                  <a:srgbClr val="FF0000"/>
                </a:solidFill>
                <a:latin typeface="微软雅黑" panose="020B0503020204020204" pitchFamily="34" charset="-122"/>
                <a:ea typeface="微软雅黑" panose="020B0503020204020204" pitchFamily="34" charset="-122"/>
              </a:rPr>
              <a:t>但是</a:t>
            </a:r>
            <a:endParaRPr lang="en-US" altLang="zh-CN" sz="9600" b="1" dirty="0">
              <a:solidFill>
                <a:srgbClr val="FF0000"/>
              </a:solidFill>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向量检索不够专业</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应该有暴力算法基因</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均是基于 </a:t>
            </a:r>
            <a:r>
              <a:rPr lang="en-US" altLang="zh-CN" sz="6400" dirty="0" err="1">
                <a:highlight>
                  <a:srgbClr val="FFFF00"/>
                </a:highlight>
                <a:latin typeface="微软雅黑" panose="020B0503020204020204" pitchFamily="34" charset="-122"/>
                <a:ea typeface="微软雅黑" panose="020B0503020204020204" pitchFamily="34" charset="-122"/>
              </a:rPr>
              <a:t>ivfflat</a:t>
            </a:r>
            <a:r>
              <a:rPr lang="en-US" altLang="zh-CN" sz="6400" dirty="0">
                <a:highlight>
                  <a:srgbClr val="FFFF00"/>
                </a:highlight>
                <a:latin typeface="微软雅黑" panose="020B0503020204020204" pitchFamily="34" charset="-122"/>
                <a:ea typeface="微软雅黑" panose="020B0503020204020204" pitchFamily="34" charset="-122"/>
              </a:rPr>
              <a:t> </a:t>
            </a:r>
            <a:r>
              <a:rPr lang="zh-CN" altLang="en-US" sz="6400" dirty="0">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6400" dirty="0">
              <a:highlight>
                <a:srgbClr val="FFFF00"/>
              </a:highlight>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可能与传统关系数据库缓存机制有关</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向量检索评测时内存占用不高，</a:t>
            </a:r>
            <a:r>
              <a:rPr lang="en-US" altLang="zh-CN" sz="6400" dirty="0">
                <a:highlight>
                  <a:srgbClr val="FFFF00"/>
                </a:highlight>
                <a:latin typeface="微软雅黑" panose="020B0503020204020204" pitchFamily="34" charset="-122"/>
                <a:ea typeface="微软雅黑" panose="020B0503020204020204" pitchFamily="34" charset="-122"/>
              </a:rPr>
              <a:t>CPU</a:t>
            </a:r>
            <a:r>
              <a:rPr lang="zh-CN" altLang="en-US" sz="6400" dirty="0">
                <a:highlight>
                  <a:srgbClr val="FFFF00"/>
                </a:highlight>
                <a:latin typeface="微软雅黑" panose="020B0503020204020204" pitchFamily="34" charset="-122"/>
                <a:ea typeface="微软雅黑" panose="020B0503020204020204" pitchFamily="34" charset="-122"/>
              </a:rPr>
              <a:t>高</a:t>
            </a:r>
            <a:endParaRPr lang="en-US" altLang="zh-CN" sz="6400" dirty="0">
              <a:highlight>
                <a:srgbClr val="FFFF00"/>
              </a:highlight>
              <a:latin typeface="微软雅黑" panose="020B0503020204020204" pitchFamily="34" charset="-122"/>
              <a:ea typeface="微软雅黑" panose="020B0503020204020204" pitchFamily="34" charset="-122"/>
            </a:endParaRPr>
          </a:p>
          <a:p>
            <a:pPr lvl="3"/>
            <a:r>
              <a:rPr lang="zh-CN" altLang="en-US" sz="6400" dirty="0">
                <a:latin typeface="微软雅黑" panose="020B0503020204020204" pitchFamily="34" charset="-122"/>
                <a:ea typeface="微软雅黑" panose="020B0503020204020204" pitchFamily="34" charset="-122"/>
              </a:rPr>
              <a:t>类比</a:t>
            </a:r>
            <a:r>
              <a:rPr lang="en-US" altLang="zh-CN" sz="6400" dirty="0">
                <a:latin typeface="微软雅黑" panose="020B0503020204020204" pitchFamily="34" charset="-122"/>
                <a:ea typeface="微软雅黑" panose="020B0503020204020204" pitchFamily="34" charset="-122"/>
              </a:rPr>
              <a:t>: SQL Server </a:t>
            </a:r>
            <a:r>
              <a:rPr lang="zh-CN" altLang="en-US" sz="6400" dirty="0">
                <a:latin typeface="微软雅黑" panose="020B0503020204020204" pitchFamily="34" charset="-122"/>
                <a:ea typeface="微软雅黑" panose="020B0503020204020204" pitchFamily="34" charset="-122"/>
              </a:rPr>
              <a:t>缓存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内存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的是：</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以所执行参数化或动态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语句为键，执行计划，及数据</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可能发生参数嗅探缓存的计划或数据不对</a:t>
            </a:r>
            <a:endParaRPr lang="en-US" altLang="zh-CN" sz="6400" dirty="0">
              <a:latin typeface="微软雅黑" panose="020B0503020204020204" pitchFamily="34" charset="-122"/>
              <a:ea typeface="微软雅黑" panose="020B0503020204020204" pitchFamily="34" charset="-122"/>
            </a:endParaRPr>
          </a:p>
          <a:p>
            <a:pPr marL="1543050" lvl="4"/>
            <a:r>
              <a:rPr lang="zh-CN" altLang="en-US" sz="6400" dirty="0">
                <a:latin typeface="微软雅黑" panose="020B0503020204020204" pitchFamily="34" charset="-122"/>
                <a:ea typeface="微软雅黑" panose="020B0503020204020204" pitchFamily="34" charset="-122"/>
              </a:rPr>
              <a:t>本次 </a:t>
            </a:r>
            <a:r>
              <a:rPr lang="en-US" altLang="zh-CN" sz="6400" dirty="0" err="1">
                <a:latin typeface="微软雅黑" panose="020B0503020204020204" pitchFamily="34" charset="-122"/>
                <a:ea typeface="微软雅黑" panose="020B0503020204020204" pitchFamily="34" charset="-122"/>
              </a:rPr>
              <a:t>PgSQL</a:t>
            </a:r>
            <a:r>
              <a:rPr lang="en-US" altLang="zh-CN" sz="6400" dirty="0">
                <a:latin typeface="微软雅黑" panose="020B0503020204020204" pitchFamily="34" charset="-122"/>
                <a:ea typeface="微软雅黑" panose="020B0503020204020204" pitchFamily="34" charset="-122"/>
              </a:rPr>
              <a:t> </a:t>
            </a:r>
            <a:r>
              <a:rPr lang="zh-CN" altLang="en-US" sz="6400" dirty="0">
                <a:latin typeface="微软雅黑" panose="020B0503020204020204" pitchFamily="34" charset="-122"/>
                <a:ea typeface="微软雅黑" panose="020B0503020204020204" pitchFamily="34" charset="-122"/>
              </a:rPr>
              <a:t>参数化查询都是随机向量</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可能发生类似 </a:t>
            </a:r>
            <a:r>
              <a:rPr lang="en-US" altLang="zh-CN" sz="6400" dirty="0">
                <a:latin typeface="微软雅黑" panose="020B0503020204020204" pitchFamily="34" charset="-122"/>
                <a:ea typeface="微软雅黑" panose="020B0503020204020204" pitchFamily="34" charset="-122"/>
              </a:rPr>
              <a:t>SQL Server </a:t>
            </a:r>
            <a:r>
              <a:rPr lang="zh-CN" altLang="en-US" sz="64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55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优劣分析（个人实践）</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1550127"/>
            <a:ext cx="8596668" cy="4920342"/>
          </a:xfrm>
        </p:spPr>
        <p:txBody>
          <a:bodyPr>
            <a:normAutofit lnSpcReduction="1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a:solidFill>
                  <a:srgbClr val="FF0000"/>
                </a:solidFill>
                <a:latin typeface="微软雅黑" panose="020B0503020204020204" pitchFamily="34" charset="-122"/>
                <a:ea typeface="微软雅黑" panose="020B0503020204020204" pitchFamily="34" charset="-122"/>
              </a:rPr>
              <a:t>HTTP Rest/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尚未 </a:t>
            </a:r>
            <a:r>
              <a:rPr lang="en-US" altLang="zh-CN" b="1" dirty="0">
                <a:solidFill>
                  <a:srgbClr val="FF0000"/>
                </a:solidFill>
                <a:latin typeface="微软雅黑" panose="020B0503020204020204" pitchFamily="34" charset="-122"/>
                <a:ea typeface="微软雅黑" panose="020B0503020204020204" pitchFamily="34" charset="-122"/>
              </a:rPr>
              <a:t>GA)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hlinkClick r:id="rId2"/>
              </a:rPr>
              <a:t>qdrant</a:t>
            </a:r>
            <a:r>
              <a:rPr lang="en-US" dirty="0">
                <a:hlinkClick r:id="rId2"/>
              </a:rPr>
              <a:t>/</a:t>
            </a:r>
            <a:r>
              <a:rPr lang="en-US" dirty="0" err="1">
                <a:hlinkClick r:id="rId2"/>
              </a:rPr>
              <a:t>qdrant</a:t>
            </a:r>
            <a:r>
              <a:rPr lang="en-US" dirty="0">
                <a:hlinkClick r:id="rId2"/>
              </a:rPr>
              <a:t>-web-</a:t>
            </a:r>
            <a:r>
              <a:rPr lang="en-US" dirty="0" err="1">
                <a:hlinkClick r:id="rId2"/>
              </a:rPr>
              <a:t>ui</a:t>
            </a:r>
            <a:r>
              <a:rPr lang="en-US" dirty="0">
                <a:hlinkClick r:id="rId2"/>
              </a:rPr>
              <a:t>: Self-hosted web UI for </a:t>
            </a:r>
            <a:r>
              <a:rPr lang="en-US" dirty="0" err="1">
                <a:hlinkClick r:id="rId2"/>
              </a:rPr>
              <a:t>Qdrant</a:t>
            </a:r>
            <a:r>
              <a:rPr lang="en-US" dirty="0">
                <a:hlinkClick r:id="rId2"/>
              </a:rPr>
              <a:t> (github.com)</a:t>
            </a:r>
            <a:endParaRPr lang="en-US" dirty="0"/>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rgbClr val="FF0000"/>
                </a:solidFill>
                <a:latin typeface="微软雅黑" panose="020B0503020204020204" pitchFamily="34" charset="-122"/>
                <a:ea typeface="微软雅黑" panose="020B0503020204020204" pitchFamily="34" charset="-122"/>
              </a:rPr>
              <a:t>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90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a:t>
            </a:r>
            <a:r>
              <a:rPr lang="zh-CN" altLang="en-US" dirty="0">
                <a:latin typeface="微软雅黑" panose="020B0503020204020204" pitchFamily="34" charset="-122"/>
                <a:ea typeface="微软雅黑" panose="020B0503020204020204" pitchFamily="34" charset="-122"/>
              </a:rPr>
              <a:t>  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180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范围大</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难以比较</a:t>
            </a:r>
            <a:endParaRPr lang="en-US"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5141552" y="2009071"/>
            <a:ext cx="6373114" cy="2448267"/>
          </a:xfrm>
          <a:prstGeom prst="rect">
            <a:avLst/>
          </a:prstGeom>
        </p:spPr>
      </p:pic>
    </p:spTree>
    <p:extLst>
      <p:ext uri="{BB962C8B-B14F-4D97-AF65-F5344CB8AC3E}">
        <p14:creationId xmlns:p14="http://schemas.microsoft.com/office/powerpoint/2010/main" val="142765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 续（个人实践）</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838200" y="1101012"/>
            <a:ext cx="10515600" cy="5756988"/>
          </a:xfrm>
        </p:spPr>
        <p:txBody>
          <a:bodyPr>
            <a:normAutofit fontScale="85000" lnSpcReduction="20000"/>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latin typeface="微软雅黑" panose="020B0503020204020204" pitchFamily="34" charset="-122"/>
                <a:ea typeface="微软雅黑" panose="020B0503020204020204" pitchFamily="34" charset="-122"/>
              </a:rPr>
              <a:t>Microsoft Semantic-Kernel connectors </a:t>
            </a:r>
            <a:r>
              <a:rPr lang="zh-CN" altLang="en-US" sz="2400" b="1" dirty="0">
                <a:latin typeface="微软雅黑" panose="020B0503020204020204" pitchFamily="34" charset="-122"/>
                <a:ea typeface="微软雅黑" panose="020B0503020204020204" pitchFamily="34" charset="-122"/>
              </a:rPr>
              <a:t>向量数据库 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是个人确定目前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远程直接获取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经查目前其他几个实现 </a:t>
            </a:r>
            <a:r>
              <a:rPr lang="en-US" altLang="zh-CN" dirty="0">
                <a:latin typeface="微软雅黑" panose="020B0503020204020204" pitchFamily="34" charset="-122"/>
                <a:ea typeface="微软雅黑" panose="020B0503020204020204" pitchFamily="34" charset="-122"/>
              </a:rPr>
              <a:t>Search/</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客户端远程获取所有数据 </a:t>
            </a:r>
            <a:r>
              <a:rPr lang="en-US" sz="1800" dirty="0" err="1">
                <a:solidFill>
                  <a:srgbClr val="000000"/>
                </a:solidFill>
                <a:latin typeface="微软雅黑" panose="020B0503020204020204" pitchFamily="34" charset="-122"/>
                <a:ea typeface="微软雅黑" panose="020B0503020204020204" pitchFamily="34" charset="-122"/>
              </a:rPr>
              <a:t>GetAllAsync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先</a:t>
            </a:r>
            <a:endParaRPr lang="en-US"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800" dirty="0" err="1">
                <a:solidFill>
                  <a:srgbClr val="000000"/>
                </a:solidFill>
                <a:latin typeface="微软雅黑" panose="020B0503020204020204" pitchFamily="34" charset="-122"/>
                <a:ea typeface="微软雅黑" panose="020B0503020204020204" pitchFamily="34" charset="-122"/>
              </a:rPr>
              <a:t>consine</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包括</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Azure </a:t>
            </a:r>
            <a:r>
              <a:rPr lang="en-US" altLang="zh-CN" dirty="0" err="1">
                <a:latin typeface="微软雅黑" panose="020B0503020204020204" pitchFamily="34" charset="-122"/>
                <a:ea typeface="微软雅黑" panose="020B0503020204020204" pitchFamily="34" charset="-122"/>
              </a:rPr>
              <a:t>cosmosdb</a:t>
            </a:r>
            <a:endParaRPr lang="en-US" altLang="zh-CN" dirty="0">
              <a:latin typeface="微软雅黑" panose="020B0503020204020204" pitchFamily="34" charset="-122"/>
              <a:ea typeface="微软雅黑" panose="020B0503020204020204" pitchFamily="34" charset="-122"/>
            </a:endParaRPr>
          </a:p>
          <a:p>
            <a:pPr lvl="3"/>
            <a:r>
              <a:rPr lang="en-US" altLang="zh-CN" dirty="0" err="1">
                <a:latin typeface="微软雅黑" panose="020B0503020204020204" pitchFamily="34" charset="-122"/>
                <a:ea typeface="微软雅黑" panose="020B0503020204020204" pitchFamily="34" charset="-122"/>
              </a:rPr>
              <a:t>Sqlite</a:t>
            </a:r>
            <a:endParaRPr lang="en-US" altLang="zh-CN" dirty="0">
              <a:latin typeface="微软雅黑" panose="020B0503020204020204" pitchFamily="34" charset="-122"/>
              <a:ea typeface="微软雅黑" panose="020B0503020204020204" pitchFamily="34" charset="-122"/>
            </a:endParaRPr>
          </a:p>
          <a:p>
            <a:r>
              <a:rPr lang="en-US" altLang="zh-CN" b="1" dirty="0">
                <a:latin typeface="微软雅黑" panose="020B0503020204020204" pitchFamily="34" charset="-122"/>
                <a:ea typeface="微软雅黑" panose="020B0503020204020204" pitchFamily="34" charset="-122"/>
              </a:rPr>
              <a:t>Azure-Samples</a:t>
            </a:r>
          </a:p>
          <a:p>
            <a:pPr lvl="1"/>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2"/>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solidFill>
                <a:srgbClr val="0070C0"/>
              </a:solidFill>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优劣分析（个人实践）</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1550127"/>
            <a:ext cx="9398483" cy="4920342"/>
          </a:xfrm>
        </p:spPr>
        <p:txBody>
          <a:bodyPr>
            <a:normAutofit fontScale="92500" lnSpcReduction="1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err="1">
                <a:solidFill>
                  <a:srgbClr val="FF0000"/>
                </a:solidFill>
                <a:latin typeface="微软雅黑" panose="020B0503020204020204" pitchFamily="34" charset="-122"/>
                <a:ea typeface="微软雅黑" panose="020B0503020204020204" pitchFamily="34" charset="-122"/>
              </a:rPr>
              <a:t>Grpc</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Milvus ATTU </a:t>
            </a:r>
            <a:r>
              <a:rPr lang="zh-CN" altLang="en-US" b="1" dirty="0">
                <a:solidFill>
                  <a:srgbClr val="FF0000"/>
                </a:solidFill>
                <a:latin typeface="微软雅黑" panose="020B0503020204020204" pitchFamily="34" charset="-122"/>
                <a:ea typeface="微软雅黑" panose="020B0503020204020204" pitchFamily="34" charset="-122"/>
              </a:rPr>
              <a:t>管理门户功能完善</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通过 </a:t>
            </a:r>
            <a:r>
              <a:rPr lang="en-US" altLang="zh-CN" b="1" dirty="0" err="1">
                <a:solidFill>
                  <a:srgbClr val="FF0000"/>
                </a:solidFill>
                <a:latin typeface="微软雅黑" panose="020B0503020204020204" pitchFamily="34" charset="-122"/>
                <a:ea typeface="微软雅黑" panose="020B0503020204020204" pitchFamily="34" charset="-122"/>
              </a:rPr>
              <a:t>attu</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间接支持 </a:t>
            </a:r>
            <a:r>
              <a:rPr lang="en-US" altLang="zh-CN" b="1" dirty="0">
                <a:solidFill>
                  <a:srgbClr val="FF0000"/>
                </a:solidFill>
                <a:latin typeface="微软雅黑" panose="020B0503020204020204" pitchFamily="34" charset="-122"/>
                <a:ea typeface="微软雅黑" panose="020B0503020204020204" pitchFamily="34" charset="-122"/>
              </a:rPr>
              <a:t>Http </a:t>
            </a:r>
            <a:r>
              <a:rPr lang="en-US" altLang="zh-CN" b="1" dirty="0" err="1">
                <a:solidFill>
                  <a:srgbClr val="FF0000"/>
                </a:solidFill>
                <a:latin typeface="微软雅黑" panose="020B0503020204020204" pitchFamily="34" charset="-122"/>
                <a:ea typeface="微软雅黑" panose="020B0503020204020204" pitchFamily="34" charset="-122"/>
              </a:rPr>
              <a:t>WebApi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不支持</a:t>
            </a:r>
            <a:r>
              <a:rPr lang="en-US" altLang="zh-CN" b="1" dirty="0">
                <a:solidFill>
                  <a:srgbClr val="FF0000"/>
                </a:solidFill>
                <a:latin typeface="微软雅黑" panose="020B0503020204020204" pitchFamily="34" charset="-122"/>
                <a:ea typeface="微软雅黑" panose="020B0503020204020204" pitchFamily="34" charset="-122"/>
              </a:rPr>
              <a:t>Cosine</a:t>
            </a:r>
            <a:r>
              <a:rPr lang="zh-CN" altLang="en-US" b="1" dirty="0">
                <a:solidFill>
                  <a:srgbClr val="FF0000"/>
                </a:solidFill>
                <a:latin typeface="微软雅黑" panose="020B0503020204020204" pitchFamily="34" charset="-122"/>
                <a:ea typeface="微软雅黑" panose="020B0503020204020204" pitchFamily="34" charset="-122"/>
              </a:rPr>
              <a:t>，仅支持 </a:t>
            </a:r>
            <a:r>
              <a:rPr lang="en-US" altLang="zh-CN" b="1" dirty="0">
                <a:solidFill>
                  <a:srgbClr val="FF0000"/>
                </a:solidFill>
                <a:latin typeface="微软雅黑" panose="020B0503020204020204" pitchFamily="34" charset="-122"/>
                <a:ea typeface="微软雅黑" panose="020B0503020204020204" pitchFamily="34" charset="-122"/>
              </a:rPr>
              <a:t>L2 </a:t>
            </a:r>
            <a:r>
              <a:rPr lang="zh-CN" altLang="en-US" b="1" dirty="0">
                <a:solidFill>
                  <a:srgbClr val="FF0000"/>
                </a:solidFill>
                <a:latin typeface="微软雅黑" panose="020B0503020204020204" pitchFamily="34" charset="-122"/>
                <a:ea typeface="微软雅黑" panose="020B0503020204020204" pitchFamily="34" charset="-122"/>
              </a:rPr>
              <a:t>和 </a:t>
            </a:r>
            <a:r>
              <a:rPr lang="en-US" altLang="zh-CN" b="1" dirty="0">
                <a:solidFill>
                  <a:srgbClr val="FF0000"/>
                </a:solidFill>
                <a:latin typeface="微软雅黑" panose="020B0503020204020204" pitchFamily="34" charset="-122"/>
                <a:ea typeface="微软雅黑" panose="020B0503020204020204" pitchFamily="34" charset="-122"/>
              </a:rPr>
              <a:t>Inner Product </a:t>
            </a:r>
            <a:r>
              <a:rPr lang="zh-CN" altLang="en-US" b="1" dirty="0">
                <a:solidFill>
                  <a:srgbClr val="FF0000"/>
                </a:solidFill>
                <a:latin typeface="微软雅黑" panose="020B0503020204020204" pitchFamily="34" charset="-122"/>
                <a:ea typeface="微软雅黑" panose="020B0503020204020204" pitchFamily="34" charset="-122"/>
              </a:rPr>
              <a:t>未归一化不好绝对衡量</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不好指定相似程度的条件，只能基于排序</a:t>
            </a:r>
            <a:endParaRPr lang="en-US" altLang="zh-CN" b="1" dirty="0">
              <a:solidFill>
                <a:srgbClr val="FF0000"/>
              </a:solidFill>
              <a:latin typeface="微软雅黑" panose="020B0503020204020204" pitchFamily="34" charset="-122"/>
              <a:ea typeface="微软雅黑" panose="020B0503020204020204" pitchFamily="34" charset="-122"/>
            </a:endParaRPr>
          </a:p>
          <a:p>
            <a:pPr lvl="3"/>
            <a:r>
              <a:rPr lang="en-US" altLang="zh-CN" b="1" dirty="0">
                <a:solidFill>
                  <a:srgbClr val="FF0000"/>
                </a:solidFill>
                <a:latin typeface="微软雅黑" panose="020B0503020204020204" pitchFamily="34" charset="-122"/>
                <a:ea typeface="微软雅黑" panose="020B0503020204020204" pitchFamily="34" charset="-122"/>
              </a:rPr>
              <a:t>L2/IP </a:t>
            </a:r>
            <a:r>
              <a:rPr lang="zh-CN" altLang="en-US" b="1" dirty="0">
                <a:solidFill>
                  <a:srgbClr val="FF0000"/>
                </a:solidFill>
                <a:latin typeface="微软雅黑" panose="020B0503020204020204" pitchFamily="34" charset="-122"/>
                <a:ea typeface="微软雅黑" panose="020B0503020204020204" pitchFamily="34" charset="-122"/>
              </a:rPr>
              <a:t>比 </a:t>
            </a:r>
            <a:r>
              <a:rPr lang="en-US" altLang="zh-CN" b="1" dirty="0">
                <a:solidFill>
                  <a:srgbClr val="FF0000"/>
                </a:solidFill>
                <a:latin typeface="微软雅黑" panose="020B0503020204020204" pitchFamily="34" charset="-122"/>
                <a:ea typeface="微软雅黑" panose="020B0503020204020204" pitchFamily="34" charset="-122"/>
              </a:rPr>
              <a:t>Cosine </a:t>
            </a:r>
            <a:r>
              <a:rPr lang="zh-CN" altLang="en-US" b="1" dirty="0">
                <a:solidFill>
                  <a:srgbClr val="FF0000"/>
                </a:solidFill>
                <a:latin typeface="微软雅黑" panose="020B0503020204020204" pitchFamily="34" charset="-122"/>
                <a:ea typeface="微软雅黑" panose="020B0503020204020204" pitchFamily="34" charset="-122"/>
              </a:rPr>
              <a:t>计算简单，算力成本低</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每个集合（</a:t>
            </a:r>
            <a:r>
              <a:rPr lang="en-US" altLang="zh-CN" b="1" dirty="0">
                <a:solidFill>
                  <a:srgbClr val="FF0000"/>
                </a:solidFill>
                <a:latin typeface="微软雅黑" panose="020B0503020204020204" pitchFamily="34" charset="-122"/>
                <a:ea typeface="微软雅黑" panose="020B0503020204020204" pitchFamily="34" charset="-122"/>
              </a:rPr>
              <a:t>collection</a:t>
            </a:r>
            <a:r>
              <a:rPr lang="zh-CN" altLang="en-US" b="1" dirty="0">
                <a:solidFill>
                  <a:srgbClr val="FF0000"/>
                </a:solidFill>
                <a:latin typeface="微软雅黑" panose="020B0503020204020204" pitchFamily="34" charset="-122"/>
                <a:ea typeface="微软雅黑" panose="020B0503020204020204" pitchFamily="34" charset="-122"/>
              </a:rPr>
              <a:t>），仅支持一个向量字段</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以下只摘要分析可自托管的产品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）续</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1669395572"/>
              </p:ext>
            </p:extLst>
          </p:nvPr>
        </p:nvGraphicFramePr>
        <p:xfrm>
          <a:off x="2612849" y="1562023"/>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612849" y="1562023"/>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Using Redis modules with Azure Cache for Redis | Microsoft Learn --- </a:t>
            </a:r>
            <a:r>
              <a:rPr lang="zh-CN" altLang="en-US" dirty="0">
                <a:latin typeface="微软雅黑" panose="020B0503020204020204" pitchFamily="34" charset="-122"/>
                <a:ea typeface="微软雅黑" panose="020B0503020204020204" pitchFamily="34" charset="-122"/>
                <a:hlinkClick r:id="rId2"/>
              </a:rPr>
              <a:t>将 </a:t>
            </a:r>
            <a:r>
              <a:rPr lang="en-US" dirty="0">
                <a:latin typeface="微软雅黑" panose="020B0503020204020204" pitchFamily="34" charset="-122"/>
                <a:ea typeface="微软雅黑" panose="020B0503020204020204" pitchFamily="34" charset="-122"/>
                <a:hlinkClick r:id="rId2"/>
              </a:rPr>
              <a:t>Redis </a:t>
            </a:r>
            <a:r>
              <a:rPr lang="zh-CN" altLang="en-US" dirty="0">
                <a:latin typeface="微软雅黑" panose="020B0503020204020204" pitchFamily="34" charset="-122"/>
                <a:ea typeface="微软雅黑" panose="020B0503020204020204" pitchFamily="34" charset="-122"/>
                <a:hlinkClick r:id="rId2"/>
              </a:rPr>
              <a:t>模块与 </a:t>
            </a:r>
            <a:r>
              <a:rPr lang="en-US" dirty="0">
                <a:latin typeface="微软雅黑" panose="020B0503020204020204" pitchFamily="34" charset="-122"/>
                <a:ea typeface="微软雅黑" panose="020B0503020204020204" pitchFamily="34" charset="-122"/>
                <a:hlinkClick r:id="rId2"/>
              </a:rPr>
              <a:t>Azure Cache for Redis </a:t>
            </a:r>
            <a:r>
              <a:rPr lang="zh-CN" altLang="en-US" dirty="0">
                <a:latin typeface="微软雅黑" panose="020B0503020204020204" pitchFamily="34" charset="-122"/>
                <a:ea typeface="微软雅黑" panose="020B0503020204020204" pitchFamily="34" charset="-122"/>
                <a:hlinkClick r:id="rId2"/>
              </a:rPr>
              <a:t>结合使用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初创时是有留白空间（指定填充因子）的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p:txBody>
          <a:bodyPr>
            <a:normAutofit lnSpcReduction="10000"/>
          </a:bodyPr>
          <a:lstStyle/>
          <a:p>
            <a:r>
              <a:rPr lang="en-US" altLang="zh-CN" dirty="0">
                <a:latin typeface="微软雅黑" panose="020B0503020204020204" pitchFamily="34" charset="-122"/>
                <a:ea typeface="微软雅黑" panose="020B0503020204020204" pitchFamily="34" charset="-122"/>
              </a:rPr>
              <a:t>SQL Dedicated pool</a:t>
            </a:r>
          </a:p>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重选字段，但需求未变：查询时所用的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36808" y="704773"/>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 </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，降速访问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，最终改用 </a:t>
            </a:r>
            <a:r>
              <a:rPr lang="en-US" altLang="zh-CN" sz="2800" dirty="0">
                <a:latin typeface="微软雅黑" panose="020B0503020204020204" pitchFamily="34" charset="-122"/>
                <a:ea typeface="微软雅黑" panose="020B0503020204020204" pitchFamily="34" charset="-122"/>
              </a:rPr>
              <a:t>AOAI ,</a:t>
            </a:r>
            <a:r>
              <a:rPr lang="zh-CN" altLang="en-US" sz="2800" dirty="0">
                <a:latin typeface="微软雅黑" panose="020B0503020204020204" pitchFamily="34" charset="-122"/>
                <a:ea typeface="微软雅黑" panose="020B0503020204020204" pitchFamily="34" charset="-122"/>
              </a:rPr>
              <a:t> 至少不彻底封杀帐号？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/gpt3.5-turbo-pgvector: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ChatGTP</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(gpt3.5-turbo) starter app (github.com)</a:t>
            </a:r>
            <a:endParaRPr lang="en-US" sz="2800" dirty="0">
              <a:solidFill>
                <a:srgbClr val="0070C0"/>
              </a:solidFill>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分区键选择</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任意查询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使用任意字段条件</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排序分页</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（对个人而言属于科学不是科技，略懂，不够严谨专业）</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40000" lnSpcReduction="20000"/>
          </a:bodyPr>
          <a:lstStyle/>
          <a:p>
            <a:r>
              <a:rPr lang="zh-CN" altLang="en-US" sz="35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500" b="1" dirty="0">
                <a:latin typeface="微软雅黑" panose="020B0503020204020204" pitchFamily="34" charset="-122"/>
                <a:ea typeface="微软雅黑" panose="020B0503020204020204" pitchFamily="34" charset="-122"/>
              </a:rPr>
              <a:t>基于平面索引</a:t>
            </a:r>
            <a:r>
              <a:rPr lang="en-US" altLang="zh-CN" sz="2500" b="1" dirty="0">
                <a:latin typeface="微软雅黑" panose="020B0503020204020204" pitchFamily="34" charset="-122"/>
                <a:ea typeface="微软雅黑" panose="020B0503020204020204" pitchFamily="34" charset="-122"/>
              </a:rPr>
              <a:t>/Flat</a:t>
            </a:r>
            <a:r>
              <a:rPr lang="zh-CN" altLang="en-US" sz="2500" b="1" dirty="0">
                <a:latin typeface="微软雅黑" panose="020B0503020204020204" pitchFamily="34" charset="-122"/>
                <a:ea typeface="微软雅黑" panose="020B0503020204020204" pitchFamily="34" charset="-122"/>
              </a:rPr>
              <a:t>文件</a:t>
            </a:r>
            <a:r>
              <a:rPr lang="en-US" altLang="zh-CN" sz="2500" b="1" dirty="0">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暴力计算</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300" b="1" dirty="0">
                <a:highlight>
                  <a:srgbClr val="FFFF00"/>
                </a:highlight>
                <a:latin typeface="微软雅黑" panose="020B0503020204020204" pitchFamily="34" charset="-122"/>
                <a:ea typeface="微软雅黑" panose="020B0503020204020204" pitchFamily="34" charset="-122"/>
              </a:rPr>
              <a:t>每个向量与数据库中的每个其他向量</a:t>
            </a:r>
            <a:r>
              <a:rPr lang="zh-CN" altLang="en-US" sz="2300" b="1" dirty="0">
                <a:latin typeface="微软雅黑" panose="020B0503020204020204" pitchFamily="34" charset="-122"/>
                <a:ea typeface="微软雅黑" panose="020B0503020204020204" pitchFamily="34" charset="-122"/>
              </a:rPr>
              <a:t>进行比较来索引向量的方法</a:t>
            </a:r>
            <a:endParaRPr lang="en-US" altLang="zh-CN" sz="2300" b="1" dirty="0">
              <a:latin typeface="微软雅黑" panose="020B0503020204020204" pitchFamily="34" charset="-122"/>
              <a:ea typeface="微软雅黑" panose="020B0503020204020204" pitchFamily="34" charset="-122"/>
            </a:endParaRPr>
          </a:p>
          <a:p>
            <a:pPr>
              <a:lnSpc>
                <a:spcPct val="100000"/>
              </a:lnSpc>
            </a:pPr>
            <a:r>
              <a:rPr lang="zh-CN" altLang="en-US" sz="2500" b="1" dirty="0">
                <a:latin typeface="微软雅黑" panose="020B0503020204020204" pitchFamily="34" charset="-122"/>
                <a:ea typeface="微软雅黑" panose="020B0503020204020204" pitchFamily="34" charset="-122"/>
              </a:rPr>
              <a:t>基于</a:t>
            </a:r>
            <a:r>
              <a:rPr lang="en-US" altLang="zh-CN" sz="2500" b="1" dirty="0">
                <a:latin typeface="微软雅黑" panose="020B0503020204020204" pitchFamily="34" charset="-122"/>
                <a:ea typeface="微软雅黑" panose="020B0503020204020204" pitchFamily="34" charset="-122"/>
              </a:rPr>
              <a:t>IVF_FLAT</a:t>
            </a:r>
            <a:r>
              <a:rPr lang="zh-CN" altLang="en-US" sz="2500" b="1" dirty="0">
                <a:latin typeface="微软雅黑" panose="020B0503020204020204" pitchFamily="34" charset="-122"/>
                <a:ea typeface="微软雅黑" panose="020B0503020204020204" pitchFamily="34" charset="-122"/>
              </a:rPr>
              <a:t>（</a:t>
            </a:r>
            <a:r>
              <a:rPr lang="zh-CN" altLang="en-US" sz="25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2500" b="1" dirty="0">
                <a:latin typeface="微软雅黑" panose="020B0503020204020204" pitchFamily="34" charset="-122"/>
                <a:ea typeface="微软雅黑" panose="020B0503020204020204" pitchFamily="34" charset="-122"/>
              </a:rPr>
              <a:t>）</a:t>
            </a:r>
          </a:p>
          <a:p>
            <a:pPr lvl="1">
              <a:lnSpc>
                <a:spcPct val="110000"/>
              </a:lnSpc>
            </a:pPr>
            <a:r>
              <a:rPr lang="zh-CN" altLang="en-US" sz="2300" b="1" dirty="0">
                <a:latin typeface="微软雅黑" panose="020B0503020204020204" pitchFamily="34" charset="-122"/>
                <a:ea typeface="微软雅黑" panose="020B0503020204020204" pitchFamily="34" charset="-122"/>
              </a:rPr>
              <a:t>通过</a:t>
            </a:r>
            <a:r>
              <a:rPr lang="zh-CN" altLang="en-US" sz="2300" b="1" dirty="0">
                <a:highlight>
                  <a:srgbClr val="FFFF00"/>
                </a:highlight>
                <a:latin typeface="微软雅黑" panose="020B0503020204020204" pitchFamily="34" charset="-122"/>
                <a:ea typeface="微软雅黑" panose="020B0503020204020204" pitchFamily="34" charset="-122"/>
              </a:rPr>
              <a:t>聚类（</a:t>
            </a:r>
            <a:r>
              <a:rPr lang="en-US" altLang="zh-CN" sz="2300" b="1" dirty="0">
                <a:highlight>
                  <a:srgbClr val="FFFF00"/>
                </a:highlight>
                <a:latin typeface="微软雅黑" panose="020B0503020204020204" pitchFamily="34" charset="-122"/>
                <a:ea typeface="微软雅黑" panose="020B0503020204020204" pitchFamily="34" charset="-122"/>
              </a:rPr>
              <a:t>k-means clustering</a:t>
            </a:r>
            <a:r>
              <a:rPr lang="zh-CN" altLang="en-US"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划分向量存储空间，每个区域找到一个</a:t>
            </a:r>
            <a:r>
              <a:rPr lang="zh-CN" altLang="en-US" sz="2300" b="1" dirty="0">
                <a:highlight>
                  <a:srgbClr val="FFFF00"/>
                </a:highlight>
                <a:latin typeface="微软雅黑" panose="020B0503020204020204" pitchFamily="34" charset="-122"/>
                <a:ea typeface="微软雅黑" panose="020B0503020204020204" pitchFamily="34" charset="-122"/>
              </a:rPr>
              <a:t>质心</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highlight>
                  <a:srgbClr val="FFFF00"/>
                </a:highlight>
                <a:latin typeface="微软雅黑" panose="020B0503020204020204" pitchFamily="34" charset="-122"/>
                <a:ea typeface="微软雅黑" panose="020B0503020204020204" pitchFamily="34" charset="-122"/>
              </a:rPr>
              <a:t>中心点</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，存储每个向量时和每个空间的质心对比距离，归入到距离自己最近的质心所在空间存储</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索引键就是</a:t>
            </a:r>
            <a:r>
              <a:rPr lang="zh-CN" altLang="en-US" sz="2300" b="1" dirty="0">
                <a:highlight>
                  <a:srgbClr val="FFFF00"/>
                </a:highlight>
                <a:latin typeface="微软雅黑" panose="020B0503020204020204" pitchFamily="34" charset="-122"/>
                <a:ea typeface="微软雅黑" panose="020B0503020204020204" pitchFamily="34" charset="-122"/>
              </a:rPr>
              <a:t>距离</a:t>
            </a:r>
            <a:r>
              <a:rPr lang="zh-CN" altLang="en-US" sz="23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基于树</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23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KDTree</a:t>
            </a: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会选取</a:t>
            </a:r>
            <a:r>
              <a:rPr lang="zh-CN" altLang="en-US" sz="2000" b="1" dirty="0">
                <a:highlight>
                  <a:srgbClr val="FFFF00"/>
                </a:highlight>
                <a:latin typeface="微软雅黑" panose="020B0503020204020204" pitchFamily="34" charset="-122"/>
                <a:ea typeface="微软雅黑" panose="020B0503020204020204" pitchFamily="34" charset="-122"/>
              </a:rPr>
              <a:t>向量中某个方差</a:t>
            </a:r>
            <a:r>
              <a:rPr lang="zh-CN" altLang="en-US" sz="2000" b="1" dirty="0">
                <a:latin typeface="微软雅黑" panose="020B0503020204020204" pitchFamily="34" charset="-122"/>
                <a:ea typeface="微软雅黑" panose="020B0503020204020204" pitchFamily="34" charset="-122"/>
              </a:rPr>
              <a:t>最大的维度取中值作为判定标准，也就是以超平面去划分空间</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VPTree</a:t>
            </a:r>
            <a:r>
              <a:rPr lang="zh-CN" altLang="en-US" sz="2000" b="1" dirty="0">
                <a:latin typeface="微软雅黑" panose="020B0503020204020204" pitchFamily="34" charset="-122"/>
                <a:ea typeface="微软雅黑" panose="020B0503020204020204" pitchFamily="34" charset="-122"/>
              </a:rPr>
              <a:t>会先选取一个</a:t>
            </a:r>
            <a:r>
              <a:rPr lang="zh-CN" altLang="en-US" sz="2000" b="1" dirty="0">
                <a:highlight>
                  <a:srgbClr val="FFFF00"/>
                </a:highlight>
                <a:latin typeface="微软雅黑" panose="020B0503020204020204" pitchFamily="34" charset="-122"/>
                <a:ea typeface="微软雅黑" panose="020B0503020204020204" pitchFamily="34" charset="-122"/>
              </a:rPr>
              <a:t>制高点</a:t>
            </a:r>
            <a:r>
              <a:rPr lang="zh-CN" altLang="en-US" sz="2000" b="1" dirty="0">
                <a:latin typeface="微软雅黑" panose="020B0503020204020204" pitchFamily="34" charset="-122"/>
                <a:ea typeface="微软雅黑" panose="020B0503020204020204" pitchFamily="34" charset="-122"/>
              </a:rPr>
              <a:t>，然后计算每个</a:t>
            </a:r>
            <a:r>
              <a:rPr lang="zh-CN" altLang="en-US" sz="2000" b="1" dirty="0">
                <a:highlight>
                  <a:srgbClr val="FFFF00"/>
                </a:highlight>
                <a:latin typeface="微软雅黑" panose="020B0503020204020204" pitchFamily="34" charset="-122"/>
                <a:ea typeface="微软雅黑" panose="020B0503020204020204" pitchFamily="34" charset="-122"/>
              </a:rPr>
              <a:t>点和制高点的距离，取距离中值作为判定标准</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通常这些方法在检索的时候都会利用三角形不等式来去除不必要的探索。</a:t>
            </a:r>
          </a:p>
          <a:p>
            <a:pPr lvl="1"/>
            <a:r>
              <a:rPr lang="zh-CN" altLang="en-US" sz="23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基于局部敏感哈希</a:t>
            </a:r>
            <a:r>
              <a:rPr lang="en-US" altLang="zh-CN" sz="2500" b="1" dirty="0">
                <a:latin typeface="微软雅黑" panose="020B0503020204020204" pitchFamily="34" charset="-122"/>
                <a:ea typeface="微软雅黑" panose="020B0503020204020204" pitchFamily="34" charset="-122"/>
              </a:rPr>
              <a:t>(Locality Sensitive Hashing</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LSH)</a:t>
            </a:r>
            <a:endParaRPr lang="zh-CN" altLang="en-US" sz="25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索引键的哈希值，区别于传统哈希尽量不产生碰撞，局部敏感哈希</a:t>
            </a:r>
            <a:r>
              <a:rPr lang="zh-CN" altLang="en-US" sz="2300" b="1" dirty="0">
                <a:highlight>
                  <a:srgbClr val="FFFF00"/>
                </a:highlight>
                <a:latin typeface="微软雅黑" panose="020B0503020204020204" pitchFamily="34" charset="-122"/>
                <a:ea typeface="微软雅黑" panose="020B0503020204020204" pitchFamily="34" charset="-122"/>
              </a:rPr>
              <a:t>依赖碰撞</a:t>
            </a:r>
            <a:r>
              <a:rPr lang="zh-CN" altLang="en-US" sz="2300" b="1" dirty="0">
                <a:latin typeface="微软雅黑" panose="020B0503020204020204" pitchFamily="34" charset="-122"/>
                <a:ea typeface="微软雅黑" panose="020B0503020204020204" pitchFamily="34" charset="-122"/>
              </a:rPr>
              <a:t>来查找近邻，如：一致性哈希、空间</a:t>
            </a:r>
            <a:r>
              <a:rPr lang="en-US" altLang="zh-CN" sz="2300" b="1" dirty="0">
                <a:latin typeface="微软雅黑" panose="020B0503020204020204" pitchFamily="34" charset="-122"/>
                <a:ea typeface="微软雅黑" panose="020B0503020204020204" pitchFamily="34" charset="-122"/>
              </a:rPr>
              <a:t>GEO</a:t>
            </a:r>
            <a:r>
              <a:rPr lang="zh-CN" altLang="en-US" sz="2300" b="1" dirty="0">
                <a:latin typeface="微软雅黑" panose="020B0503020204020204" pitchFamily="34" charset="-122"/>
                <a:ea typeface="微软雅黑" panose="020B0503020204020204" pitchFamily="34" charset="-122"/>
              </a:rPr>
              <a:t>哈希、</a:t>
            </a:r>
            <a:r>
              <a:rPr lang="en-US" altLang="zh-CN" sz="2300" b="1" dirty="0" err="1">
                <a:latin typeface="微软雅黑" panose="020B0503020204020204" pitchFamily="34" charset="-122"/>
                <a:ea typeface="微软雅黑" panose="020B0503020204020204" pitchFamily="34" charset="-122"/>
              </a:rPr>
              <a:t>SIMHash</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高维空间的两点若距离很近，则局部敏感哈希值有很大的概率是一样的</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500" b="1" dirty="0">
                <a:latin typeface="微软雅黑" panose="020B0503020204020204" pitchFamily="34" charset="-122"/>
                <a:ea typeface="微软雅黑" panose="020B0503020204020204" pitchFamily="34" charset="-122"/>
              </a:rPr>
              <a:t>基于图</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highlight>
                  <a:srgbClr val="FFFF00"/>
                </a:highlight>
                <a:latin typeface="微软雅黑" panose="020B0503020204020204" pitchFamily="34" charset="-122"/>
                <a:ea typeface="微软雅黑" panose="020B0503020204020204" pitchFamily="34" charset="-122"/>
              </a:rPr>
              <a:t>基于度，距离的索引键</a:t>
            </a:r>
            <a:endParaRPr lang="en-US" altLang="zh-CN" sz="2300" b="1" dirty="0">
              <a:highlight>
                <a:srgbClr val="FFFF00"/>
              </a:highlight>
              <a:latin typeface="微软雅黑" panose="020B0503020204020204" pitchFamily="34" charset="-122"/>
              <a:ea typeface="微软雅黑" panose="020B0503020204020204" pitchFamily="34" charset="-122"/>
            </a:endParaRPr>
          </a:p>
          <a:p>
            <a:pPr lvl="1">
              <a:lnSpc>
                <a:spcPct val="110000"/>
              </a:lnSpc>
            </a:pPr>
            <a:r>
              <a:rPr lang="en-US" sz="2300" b="1" dirty="0" err="1">
                <a:latin typeface="微软雅黑" panose="020B0503020204020204" pitchFamily="34" charset="-122"/>
                <a:ea typeface="微软雅黑" panose="020B0503020204020204" pitchFamily="34" charset="-122"/>
              </a:rPr>
              <a:t>RNSG（Refined</a:t>
            </a:r>
            <a:r>
              <a:rPr lang="en-US" sz="2300" b="1" dirty="0">
                <a:latin typeface="微软雅黑" panose="020B0503020204020204" pitchFamily="34" charset="-122"/>
                <a:ea typeface="微软雅黑" panose="020B0503020204020204" pitchFamily="34" charset="-122"/>
              </a:rPr>
              <a:t> Navigating Spreading-out Graph)</a:t>
            </a:r>
          </a:p>
          <a:p>
            <a:pPr lvl="2"/>
            <a:r>
              <a:rPr lang="zh-CN" altLang="en-US" sz="20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000" b="1" dirty="0" err="1">
                <a:highlight>
                  <a:srgbClr val="FFFF00"/>
                </a:highlight>
                <a:latin typeface="微软雅黑" panose="020B0503020204020204" pitchFamily="34" charset="-122"/>
                <a:ea typeface="微软雅黑" panose="020B0503020204020204" pitchFamily="34" charset="-122"/>
              </a:rPr>
              <a:t>out_degree</a:t>
            </a:r>
            <a:r>
              <a:rPr lang="en-US" altLang="zh-CN" sz="2000" b="1" dirty="0">
                <a:highlight>
                  <a:srgbClr val="FFFF00"/>
                </a:highlight>
                <a:latin typeface="微软雅黑" panose="020B0503020204020204" pitchFamily="34" charset="-122"/>
                <a:ea typeface="微软雅黑" panose="020B0503020204020204" pitchFamily="34" charset="-122"/>
              </a:rPr>
              <a:t> </a:t>
            </a:r>
            <a:r>
              <a:rPr lang="zh-CN" altLang="en-US" sz="2000" b="1" dirty="0">
                <a:highlight>
                  <a:srgbClr val="FFFF00"/>
                </a:highlight>
                <a:latin typeface="微软雅黑" panose="020B0503020204020204" pitchFamily="34" charset="-122"/>
                <a:ea typeface="微软雅黑" panose="020B0503020204020204" pitchFamily="34" charset="-122"/>
              </a:rPr>
              <a:t>）</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300" b="1" dirty="0" err="1">
                <a:latin typeface="微软雅黑" panose="020B0503020204020204" pitchFamily="34" charset="-122"/>
                <a:ea typeface="微软雅黑" panose="020B0503020204020204" pitchFamily="34" charset="-122"/>
              </a:rPr>
              <a:t>HNSW（Hierarchical</a:t>
            </a:r>
            <a:r>
              <a:rPr lang="en-US" sz="2300" b="1" dirty="0">
                <a:latin typeface="微软雅黑" panose="020B0503020204020204" pitchFamily="34" charset="-122"/>
                <a:ea typeface="微软雅黑" panose="020B0503020204020204" pitchFamily="34" charset="-122"/>
              </a:rPr>
              <a:t> Small World Graph）</a:t>
            </a:r>
          </a:p>
          <a:p>
            <a:pPr lvl="2"/>
            <a:r>
              <a:rPr lang="zh-CN" altLang="en-US" sz="2000" b="1" dirty="0">
                <a:highlight>
                  <a:srgbClr val="FFFF00"/>
                </a:highlight>
                <a:latin typeface="微软雅黑" panose="020B0503020204020204" pitchFamily="34" charset="-122"/>
                <a:ea typeface="微软雅黑" panose="020B0503020204020204" pitchFamily="34" charset="-122"/>
              </a:rPr>
              <a:t>按照一定的规则为图像构建多层导航结构。在这种结构中，上层更稀疏，节点之间的距离更远；下层更密集，节点之间的距离更近。 搜索从最上层开始，在本层找到距离目标最近的节点，然后进入下一层开始下一次搜索。经过多次迭代，可以快速逼近目标位置</a:t>
            </a:r>
            <a:endParaRPr lang="en-US" altLang="zh-CN" sz="2000" b="1" dirty="0">
              <a:highlight>
                <a:srgbClr val="FFFF00"/>
              </a:highlight>
              <a:latin typeface="微软雅黑" panose="020B0503020204020204" pitchFamily="34" charset="-122"/>
              <a:ea typeface="微软雅黑" panose="020B0503020204020204" pitchFamily="34" charset="-122"/>
            </a:endParaRPr>
          </a:p>
          <a:p>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普适问题</a:t>
            </a:r>
            <a:endParaRPr lang="en-US" altLang="zh-CN" sz="4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随着新随机向量数据的插入，质心会不会发生偏移、空间会不会重新划分？索引数据变动？</a:t>
            </a:r>
            <a:endParaRPr lang="zh-CN" altLang="en-US" sz="23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6903153" y="609600"/>
            <a:ext cx="5097258" cy="5762922"/>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向量索引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402080"/>
            <a:ext cx="10515600" cy="5216434"/>
          </a:xfrm>
        </p:spPr>
        <p:txBody>
          <a:bodyPr>
            <a:normAutofit fontScale="475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平替</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默认仅支持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357051" y="470263"/>
            <a:ext cx="11521440"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 </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 </a:t>
            </a:r>
            <a:r>
              <a:rPr lang="zh-CN" altLang="en-US" sz="4400" dirty="0">
                <a:highlight>
                  <a:srgbClr val="FFFF00"/>
                </a:highlight>
                <a:latin typeface="微软雅黑" panose="020B0503020204020204" pitchFamily="34" charset="-122"/>
                <a:ea typeface="微软雅黑" panose="020B0503020204020204" pitchFamily="34" charset="-122"/>
              </a:rPr>
              <a:t>用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 </a:t>
            </a:r>
            <a:r>
              <a:rPr lang="en-US" altLang="zh-CN" sz="4800" dirty="0" err="1">
                <a:highlight>
                  <a:srgbClr val="FFFF00"/>
                </a:highlight>
                <a:latin typeface="微软雅黑" panose="020B0503020204020204" pitchFamily="34" charset="-122"/>
                <a:ea typeface="微软雅黑" panose="020B0503020204020204" pitchFamily="34" charset="-122"/>
              </a:rPr>
              <a:t>RediSeach</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向量索引，</a:t>
            </a:r>
            <a:r>
              <a:rPr lang="zh-CN" altLang="en-US" sz="4800" dirty="0">
                <a:latin typeface="微软雅黑" panose="020B0503020204020204" pitchFamily="34" charset="-122"/>
                <a:ea typeface="微软雅黑" panose="020B0503020204020204" pitchFamily="34" charset="-122"/>
              </a:rPr>
              <a:t>逐个执行 </a:t>
            </a:r>
            <a:r>
              <a:rPr lang="en-US" altLang="zh-CN" sz="4800" dirty="0">
                <a:latin typeface="微软雅黑" panose="020B0503020204020204" pitchFamily="34" charset="-122"/>
                <a:ea typeface="微软雅黑" panose="020B0503020204020204" pitchFamily="34" charset="-122"/>
              </a:rPr>
              <a:t>cell</a:t>
            </a:r>
          </a:p>
          <a:p>
            <a:pPr lvl="2"/>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vecsim-hybrid_queries_examples.ipynb</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master · </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7210</TotalTime>
  <Words>6411</Words>
  <Application>Microsoft Office PowerPoint</Application>
  <PresentationFormat>Widescreen</PresentationFormat>
  <Paragraphs>509</Paragraphs>
  <Slides>45</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45</vt:i4>
      </vt:variant>
    </vt:vector>
  </HeadingPairs>
  <TitlesOfParts>
    <vt:vector size="50" baseType="lpstr">
      <vt:lpstr>微软雅黑</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特别鸣谢</vt:lpstr>
      <vt:lpstr>向量基本概念</vt:lpstr>
      <vt:lpstr>回顾传统数据库索引</vt:lpstr>
      <vt:lpstr>向量(数据库)索引（对个人而言属于科学不是科技，略懂，不够严谨专业）</vt:lpstr>
      <vt:lpstr>向量索引 HNSW 简介</vt:lpstr>
      <vt:lpstr>本次评测产品选型</vt:lpstr>
      <vt:lpstr>本次评测产品向量支持概况</vt:lpstr>
      <vt:lpstr>研发工具及生态</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无并发交叉对比测试过程监控</vt:lpstr>
      <vt:lpstr>场景3: 无并发 Qdrant HNSW 225K Local: Grpc vs SK Http  </vt:lpstr>
      <vt:lpstr>场景3: 无并发Qdrant HNSW 225K Remote: Grpc vs SK Http  </vt:lpstr>
      <vt:lpstr>场景4: 无并发Qdrant HNSW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优劣分析（个人实践）</vt:lpstr>
      <vt:lpstr>Qdrant 优劣分析 续（个人实践）</vt:lpstr>
      <vt:lpstr>Milvus 优劣分析（个人实践）</vt:lpstr>
      <vt:lpstr>GitHub OpenAI cookbook/MS SK 向量数据库推荐选型</vt:lpstr>
      <vt:lpstr>GitHub OpenAI cookbook 首推1之 Chroma（色度）</vt:lpstr>
      <vt:lpstr>GitHub OpenAI cookbook 推荐3之 Weaviate（磨损率）</vt:lpstr>
      <vt:lpstr>GitHub OpenAI cookbook 推荐4之milvus（ 鸢 ）</vt:lpstr>
      <vt:lpstr>GitHub OpenAI cookbook 推荐4之milvus（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探讨SQL Server向量存取（仅供参考）</vt:lpstr>
      <vt:lpstr>探讨Azure SQL Dedicated pool分布式向量检索（仅供参考）</vt:lpstr>
      <vt:lpstr>实操提示</vt:lpstr>
      <vt:lpstr>实操演示</vt:lpstr>
      <vt:lpstr>探讨分布式数据库分库分表挑战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1006</cp:revision>
  <dcterms:created xsi:type="dcterms:W3CDTF">2023-04-24T08:38:56Z</dcterms:created>
  <dcterms:modified xsi:type="dcterms:W3CDTF">2023-05-09T06:14:36Z</dcterms:modified>
</cp:coreProperties>
</file>

<file path=docProps/thumbnail.jpeg>
</file>